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23" r:id="rId5"/>
    <p:sldId id="322" r:id="rId6"/>
    <p:sldId id="304" r:id="rId7"/>
    <p:sldId id="305" r:id="rId8"/>
    <p:sldId id="314" r:id="rId9"/>
    <p:sldId id="315" r:id="rId10"/>
    <p:sldId id="316" r:id="rId11"/>
    <p:sldId id="317" r:id="rId12"/>
    <p:sldId id="318" r:id="rId13"/>
    <p:sldId id="32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4CD64-BC4D-8124-903D-8B4518B6682D}" v="8" dt="2024-07-23T15:28:32.104"/>
    <p1510:client id="{59A502C9-A1DA-6887-8EFD-8FC265A3B355}" v="244" dt="2024-07-25T15:10:13.331"/>
    <p1510:client id="{80A6CDED-B88E-BCE5-552B-140DD00DB42F}" v="286" dt="2024-07-24T18:02:00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FB78D-45C2-4798-A586-FA6A86515BCF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B5B62-6F7F-45AF-8996-2FE42240A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4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B5B62-6F7F-45AF-8996-2FE42240AD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6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CF51-9220-4D4F-9C1F-6B51704ED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58241-D946-1A4A-B9F0-2729D847A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DC4EA-79CA-9A45-8861-34884D39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D3B2B-553F-5F46-B75D-240E7412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CF42F-77F7-F54B-AAB2-4BC366EA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4098-CEF5-D34B-AEC2-A204F43D1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23417-78A0-6F44-9D74-A1A0BA6EA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36D40-A852-1D41-A2B2-D2448C4F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8958E-2532-334B-B381-7CE8EF7F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62E61-7A76-2445-A101-967DDA6DC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5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11317-2235-DF41-BB1C-367725298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FB044-4658-0448-A5B6-76F67E484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F3FBF-1648-F54F-899C-B107CD75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014C5-88BE-C641-8390-BADFCCBD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A9FE8-0E45-FB45-86D4-1E7BE497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2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A8ED-C891-3442-9561-40F226A1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3579-EFBA-DA4B-8B2A-96F5A6919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D3212-19F6-5044-8B88-68FDC57F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BD581-BF20-7747-B523-D5781D05F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3B7D0-5A7F-9F45-AD47-2D6D36F8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7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CB4F6-807A-5246-A518-2AA4BCFF7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EDC23-30A5-5C48-B47E-1A1827944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9D8B0-71FB-4F4B-B937-8C77AC14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4D124-33FC-E942-8DE1-1EB446F4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C0FDB-E153-7C4B-A8E3-0305954B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9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0F96-4D8A-3047-B299-8662DAC88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CC3D8-A939-9C45-8AA2-55AE4D713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B384B-08F3-1C48-AD4A-4EAC56AD1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1179E-BCCE-EA48-9156-EA18052C7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C800A-79B7-C243-A9A7-4DC94AD0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D0612-1997-4D43-BA04-59338FD7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4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0FB51-9203-F44C-BB3A-E53054FF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8C452-633E-C844-A685-2790DD161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D1844-5DD9-A845-81EA-634F768B6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C9AFE9-18FF-2747-A6A3-4B2013C44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DD124-A349-7E44-B856-2BF7BA052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243F7C-D09D-B74A-AC32-59D22D1C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E8BC2F-142F-D84F-8367-AEB32A623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515E75-5ED5-4A41-BF34-ED247315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8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0E122-5914-004B-9C57-27C42B8F6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19609C-CEED-6D4B-B6CF-4A69DBD7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C195E-E344-9A47-8123-91AFEAD5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1CD87D-C836-1E45-8AA2-C92EE255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9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28D5AB-C27A-0D4D-8C6E-98637CF3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FFC506-F7D7-F34C-ADCD-1415F1D0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FF116-53C5-2C42-BB08-BAB15CBA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9B74-714E-A94D-926A-FE5FA6A7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DA85A-83DE-A344-90FB-5CE811188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1A62A-570E-1746-9222-39B63BB6A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90149-007E-AA40-AF16-4E01FED49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98481-4B0E-1A4A-8B38-39DBE93B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06051-F94D-724D-9E83-6DB98F8B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2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0B1C5-F1AA-014F-A395-98B4AEEFE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5E1C28-131B-6043-B215-F21BBF090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C0448-E61C-A349-9F6C-08DCD3194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B33A2-5C26-7F46-817B-B7834479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20AA9-D867-6740-93E7-4AB8BA38A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8F9-83D4-A342-8006-97E6410B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D7A1E9-AFEF-2640-A5D3-FD95F1A16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5D654-A337-2B4B-8342-F0C94634B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69386-3895-B345-9CA4-A1F404AB6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B5A1D-A8F5-D944-B599-5B02D3603DB6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68A3D-2BCF-094C-994A-EC6643E4D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F84B3-5783-7A46-8D9C-E50423188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7BA4C-25E1-BF43-8258-71F500EB5EE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6F1519A6-D205-BBF1-BB3C-7559A64EFD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4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englishcomp1/chapter/critical-thinkin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bluediamondgallery.com/tablet-dictionary/a/agenda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mmons.wikimedia.org/wiki/Category:Columbia_Point,_Bost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99776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16BEC-7073-8473-C28D-2F52C059D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Administration Negotiation Committee Updates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8F212-A902-977C-BF60-2314F3110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378" y="4464680"/>
            <a:ext cx="10639245" cy="174202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cs typeface="Calibri"/>
              </a:rPr>
              <a:t>Mickey Gallagher, Executive Director of Labor &amp; Employee Relations</a:t>
            </a:r>
          </a:p>
          <a:p>
            <a:r>
              <a:rPr lang="en-US" sz="2800" dirty="0">
                <a:cs typeface="Calibri"/>
              </a:rPr>
              <a:t>Sophie Coddington, Labor Relations Specialist</a:t>
            </a:r>
          </a:p>
          <a:p>
            <a:r>
              <a:rPr lang="en-US" sz="2800" dirty="0">
                <a:cs typeface="Calibri"/>
              </a:rPr>
              <a:t>July 31, 2024</a:t>
            </a:r>
          </a:p>
        </p:txBody>
      </p:sp>
    </p:spTree>
    <p:extLst>
      <p:ext uri="{BB962C8B-B14F-4D97-AF65-F5344CB8AC3E}">
        <p14:creationId xmlns:p14="http://schemas.microsoft.com/office/powerpoint/2010/main" val="3273818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C2B72-9422-2716-2D4D-0D1022247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pic>
        <p:nvPicPr>
          <p:cNvPr id="4" name="Picture 3" descr="A group of cartoon people with arrows and words&#10;&#10;Description automatically generated">
            <a:extLst>
              <a:ext uri="{FF2B5EF4-FFF2-40B4-BE49-F238E27FC236}">
                <a16:creationId xmlns:a16="http://schemas.microsoft.com/office/drawing/2014/main" id="{48EBA4E5-8CF3-631A-74C9-3D9B93D9B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6911" b="33240"/>
          <a:stretch/>
        </p:blipFill>
        <p:spPr>
          <a:xfrm>
            <a:off x="5334757" y="696624"/>
            <a:ext cx="5124019" cy="508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81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0C017-EF0B-6283-7254-791D5DE7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7200" b="1" dirty="0">
                <a:cs typeface="Calibri Light"/>
              </a:rPr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28AE9-CC18-D49A-E062-4AD485C2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cs typeface="Calibri"/>
              </a:rPr>
              <a:t>Bargaining Updates</a:t>
            </a:r>
          </a:p>
          <a:p>
            <a:pPr marL="0" indent="0">
              <a:buNone/>
            </a:pPr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Questions </a:t>
            </a:r>
          </a:p>
          <a:p>
            <a:pPr marL="0" indent="0">
              <a:buNone/>
            </a:pPr>
            <a:endParaRPr lang="en-US" sz="3200" dirty="0">
              <a:cs typeface="Calibri"/>
            </a:endParaRPr>
          </a:p>
          <a:p>
            <a:r>
              <a:rPr lang="en-US" sz="3200" dirty="0">
                <a:cs typeface="Calibri"/>
              </a:rPr>
              <a:t>Lunch - Discussion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8DDE27-BF6B-9EA1-D950-585DF9AA8615}"/>
              </a:ext>
            </a:extLst>
          </p:cNvPr>
          <p:cNvSpPr txBox="1"/>
          <p:nvPr/>
        </p:nvSpPr>
        <p:spPr>
          <a:xfrm>
            <a:off x="4795778" y="8599817"/>
            <a:ext cx="3089275" cy="31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00"/>
              <a:t>ThePhoto by PhotoAuthor is licensed under CCYYSA.</a:t>
            </a:r>
          </a:p>
        </p:txBody>
      </p:sp>
      <p:pic>
        <p:nvPicPr>
          <p:cNvPr id="4" name="Picture 3" descr="A tablet with a screen on it&#10;&#10;Description automatically generated">
            <a:extLst>
              <a:ext uri="{FF2B5EF4-FFF2-40B4-BE49-F238E27FC236}">
                <a16:creationId xmlns:a16="http://schemas.microsoft.com/office/drawing/2014/main" id="{24958013-BB75-3A3D-D14D-C04853E79E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8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93881" y="825032"/>
            <a:ext cx="7090688" cy="486745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0285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ody of water with buildings and blue sky&#10;&#10;Description automatically generated">
            <a:extLst>
              <a:ext uri="{FF2B5EF4-FFF2-40B4-BE49-F238E27FC236}">
                <a16:creationId xmlns:a16="http://schemas.microsoft.com/office/drawing/2014/main" id="{87206B14-3E5D-7C02-EE9A-E024BAA101A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7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95093" y="-842634"/>
            <a:ext cx="12260739" cy="8173827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DFC13-6EB3-68BE-5F94-4D01B5C66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5373" y="597703"/>
            <a:ext cx="8064616" cy="2267826"/>
          </a:xfrm>
          <a:noFill/>
        </p:spPr>
        <p:txBody>
          <a:bodyPr>
            <a:normAutofit fontScale="90000"/>
          </a:bodyPr>
          <a:lstStyle/>
          <a:p>
            <a:r>
              <a:rPr lang="en-US" b="1">
                <a:latin typeface="+mn-lt"/>
                <a:cs typeface="Arial" panose="020B0604020202020204" pitchFamily="34" charset="0"/>
              </a:rPr>
              <a:t>UMASS BOSTON</a:t>
            </a:r>
            <a:br>
              <a:rPr lang="en-US" b="1">
                <a:latin typeface="+mn-lt"/>
                <a:cs typeface="Arial" panose="020B0604020202020204" pitchFamily="34" charset="0"/>
              </a:rPr>
            </a:br>
            <a:r>
              <a:rPr lang="en-US" b="1">
                <a:latin typeface="+mn-lt"/>
                <a:cs typeface="Arial" panose="020B0604020202020204" pitchFamily="34" charset="0"/>
              </a:rPr>
              <a:t>SUCCESSOR BARGAINING </a:t>
            </a:r>
            <a:br>
              <a:rPr lang="en-US" b="1">
                <a:latin typeface="+mn-lt"/>
                <a:cs typeface="Arial" panose="020B0604020202020204" pitchFamily="34" charset="0"/>
              </a:rPr>
            </a:br>
            <a:endParaRPr lang="en-US" b="1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F580D-B790-B081-348A-54FBE3790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1721" y="3596118"/>
            <a:ext cx="1680594" cy="226782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>
                <a:solidFill>
                  <a:schemeClr val="accent5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FSU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>
                <a:solidFill>
                  <a:schemeClr val="accent5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DCU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4000" b="1">
                <a:solidFill>
                  <a:schemeClr val="accent5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GEO</a:t>
            </a:r>
          </a:p>
          <a:p>
            <a:pPr algn="l"/>
            <a:endParaRPr lang="en-US" sz="2000" b="1">
              <a:solidFill>
                <a:schemeClr val="accent5">
                  <a:lumMod val="75000"/>
                </a:schemeClr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72C9C91-1B4B-7914-003D-3F97EBAEF8C9}"/>
              </a:ext>
            </a:extLst>
          </p:cNvPr>
          <p:cNvSpPr txBox="1">
            <a:spLocks/>
          </p:cNvSpPr>
          <p:nvPr/>
        </p:nvSpPr>
        <p:spPr>
          <a:xfrm>
            <a:off x="5194980" y="3596118"/>
            <a:ext cx="1680594" cy="20387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PSU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PSU-C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CSU</a:t>
            </a:r>
          </a:p>
          <a:p>
            <a:pPr algn="l"/>
            <a:endParaRPr lang="en-US" sz="2000" b="1">
              <a:solidFill>
                <a:schemeClr val="accent5">
                  <a:lumMod val="75000"/>
                </a:schemeClr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B89FF32-96D0-3E52-B9A3-05A5BD3358C1}"/>
              </a:ext>
            </a:extLst>
          </p:cNvPr>
          <p:cNvSpPr txBox="1">
            <a:spLocks/>
          </p:cNvSpPr>
          <p:nvPr/>
        </p:nvSpPr>
        <p:spPr>
          <a:xfrm>
            <a:off x="7677366" y="3551519"/>
            <a:ext cx="4385247" cy="22678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0000" b="1" dirty="0">
                <a:solidFill>
                  <a:schemeClr val="accent5">
                    <a:lumMod val="75000"/>
                  </a:schemeClr>
                </a:solidFill>
                <a:ea typeface="+mj-ea"/>
                <a:cs typeface="Arial"/>
              </a:rPr>
              <a:t>Teamsters - Lieutenants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0000" b="1" dirty="0">
                <a:solidFill>
                  <a:schemeClr val="accent5">
                    <a:lumMod val="75000"/>
                  </a:schemeClr>
                </a:solidFill>
                <a:ea typeface="+mj-ea"/>
                <a:cs typeface="Arial"/>
              </a:rPr>
              <a:t>NEPBA - Sergeants</a:t>
            </a:r>
            <a:endParaRPr lang="en-US" sz="10000" b="1" dirty="0">
              <a:solidFill>
                <a:schemeClr val="accent5">
                  <a:lumMod val="75000"/>
                </a:schemeClr>
              </a:solidFill>
              <a:ea typeface="Calibri"/>
              <a:cs typeface="Arial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0000" b="1" dirty="0">
                <a:solidFill>
                  <a:schemeClr val="accent5">
                    <a:lumMod val="75000"/>
                  </a:schemeClr>
                </a:solidFill>
                <a:ea typeface="+mj-ea"/>
                <a:cs typeface="Arial"/>
              </a:rPr>
              <a:t>NEPBA – Patrol </a:t>
            </a:r>
            <a:endParaRPr lang="en-US" sz="10000" b="1" dirty="0">
              <a:solidFill>
                <a:schemeClr val="accent5">
                  <a:lumMod val="75000"/>
                </a:schemeClr>
              </a:solidFill>
              <a:ea typeface="Calibri"/>
              <a:cs typeface="Arial" panose="020B0604020202020204" pitchFamily="34" charset="0"/>
            </a:endParaRPr>
          </a:p>
          <a:p>
            <a:pPr algn="l"/>
            <a:endParaRPr lang="en-US" sz="2000" b="1" dirty="0">
              <a:solidFill>
                <a:schemeClr val="accent5">
                  <a:lumMod val="75000"/>
                </a:schemeClr>
              </a:solidFill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9A395E-229A-2917-381C-3503B43A8737}"/>
              </a:ext>
            </a:extLst>
          </p:cNvPr>
          <p:cNvSpPr txBox="1"/>
          <p:nvPr/>
        </p:nvSpPr>
        <p:spPr>
          <a:xfrm>
            <a:off x="390805" y="2769805"/>
            <a:ext cx="3882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/>
              <a:t>Academic Units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009D26-109D-6309-3CD7-EC624D115935}"/>
              </a:ext>
            </a:extLst>
          </p:cNvPr>
          <p:cNvSpPr txBox="1"/>
          <p:nvPr/>
        </p:nvSpPr>
        <p:spPr>
          <a:xfrm>
            <a:off x="4580829" y="2782078"/>
            <a:ext cx="2908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/>
              <a:t>Staff Units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1FB03A-981E-5CC3-5FF9-2B58279E0C95}"/>
              </a:ext>
            </a:extLst>
          </p:cNvPr>
          <p:cNvSpPr txBox="1"/>
          <p:nvPr/>
        </p:nvSpPr>
        <p:spPr>
          <a:xfrm>
            <a:off x="7677366" y="2782078"/>
            <a:ext cx="3365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/>
              <a:t>Police Units</a:t>
            </a:r>
          </a:p>
        </p:txBody>
      </p:sp>
    </p:spTree>
    <p:extLst>
      <p:ext uri="{BB962C8B-B14F-4D97-AF65-F5344CB8AC3E}">
        <p14:creationId xmlns:p14="http://schemas.microsoft.com/office/powerpoint/2010/main" val="424795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A person holding a can with a string&#10;&#10;Description automatically generated">
            <a:extLst>
              <a:ext uri="{FF2B5EF4-FFF2-40B4-BE49-F238E27FC236}">
                <a16:creationId xmlns:a16="http://schemas.microsoft.com/office/drawing/2014/main" id="{15BC5F2D-64E9-7FE6-3D1D-C92F9BC6524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9626" y="-57686"/>
            <a:ext cx="11244888" cy="749659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282F7CA-E3D3-AD95-5BB2-14C99CD2E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158" y="15746"/>
            <a:ext cx="7665711" cy="1543051"/>
          </a:xfrm>
          <a:noFill/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  <a:cs typeface="Arial" panose="020B0604020202020204" pitchFamily="34" charset="0"/>
              </a:rPr>
              <a:t>ADMINISTRATION FACULTY &amp; STAFF LIAISON NEGOTIATION COMMITTEES </a:t>
            </a:r>
            <a:endParaRPr lang="en-US" sz="44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584BFB3-8A12-4AB2-8EB0-A43CDBCEC970}"/>
              </a:ext>
            </a:extLst>
          </p:cNvPr>
          <p:cNvCxnSpPr>
            <a:cxnSpLocks/>
          </p:cNvCxnSpPr>
          <p:nvPr/>
        </p:nvCxnSpPr>
        <p:spPr>
          <a:xfrm flipH="1">
            <a:off x="2340933" y="1548002"/>
            <a:ext cx="3433761" cy="820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50F0EF8-4329-3197-A16A-175CCDCBA3B3}"/>
              </a:ext>
            </a:extLst>
          </p:cNvPr>
          <p:cNvCxnSpPr>
            <a:cxnSpLocks/>
          </p:cNvCxnSpPr>
          <p:nvPr/>
        </p:nvCxnSpPr>
        <p:spPr>
          <a:xfrm>
            <a:off x="5784854" y="1568322"/>
            <a:ext cx="0" cy="742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784BFC0-BA94-6EE0-7826-A3B104FC0B03}"/>
              </a:ext>
            </a:extLst>
          </p:cNvPr>
          <p:cNvCxnSpPr>
            <a:cxnSpLocks/>
          </p:cNvCxnSpPr>
          <p:nvPr/>
        </p:nvCxnSpPr>
        <p:spPr>
          <a:xfrm>
            <a:off x="5795014" y="1548002"/>
            <a:ext cx="3209921" cy="78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A4398EA-F93B-3A70-2338-382570ADEBF5}"/>
              </a:ext>
            </a:extLst>
          </p:cNvPr>
          <p:cNvSpPr txBox="1"/>
          <p:nvPr/>
        </p:nvSpPr>
        <p:spPr>
          <a:xfrm>
            <a:off x="410691" y="2238003"/>
            <a:ext cx="3433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/>
              <a:t>Academic Units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FF6184-0DDE-9F22-E6A2-27015A1F8ED1}"/>
              </a:ext>
            </a:extLst>
          </p:cNvPr>
          <p:cNvSpPr txBox="1"/>
          <p:nvPr/>
        </p:nvSpPr>
        <p:spPr>
          <a:xfrm>
            <a:off x="4644969" y="2240231"/>
            <a:ext cx="2631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/>
              <a:t>Staff Units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C02CFA-0A6E-D863-1D3C-283AB3849167}"/>
              </a:ext>
            </a:extLst>
          </p:cNvPr>
          <p:cNvSpPr txBox="1"/>
          <p:nvPr/>
        </p:nvSpPr>
        <p:spPr>
          <a:xfrm>
            <a:off x="8100016" y="2240495"/>
            <a:ext cx="2757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/>
              <a:t>Police Units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E4E662-D741-2CD8-4055-FF8CA7614F35}"/>
              </a:ext>
            </a:extLst>
          </p:cNvPr>
          <p:cNvSpPr txBox="1"/>
          <p:nvPr/>
        </p:nvSpPr>
        <p:spPr>
          <a:xfrm>
            <a:off x="618407" y="2829628"/>
            <a:ext cx="2614930" cy="43704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ea typeface="Calibri"/>
                <a:cs typeface="Calibri"/>
              </a:rPr>
              <a:t>Mickey Gallagher (Chief)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>
                <a:solidFill>
                  <a:srgbClr val="C00000"/>
                </a:solidFill>
                <a:ea typeface="Calibri"/>
                <a:cs typeface="Calibri"/>
              </a:rPr>
              <a:t>Marie Bowen</a:t>
            </a:r>
            <a:endParaRPr lang="en-US" sz="1600" dirty="0">
              <a:solidFill>
                <a:srgbClr val="C00000"/>
              </a:solidFill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Denise McNair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Anita Miller</a:t>
            </a:r>
            <a:endParaRPr lang="en-US" sz="1600" dirty="0">
              <a:solidFill>
                <a:srgbClr val="C00000"/>
              </a:solidFill>
              <a:ea typeface="Calibri"/>
              <a:cs typeface="Calibri"/>
            </a:endParaRPr>
          </a:p>
          <a:p>
            <a:r>
              <a:rPr lang="en-US" sz="1600" dirty="0">
                <a:solidFill>
                  <a:srgbClr val="C00000"/>
                </a:solidFill>
                <a:ea typeface="Calibri"/>
                <a:cs typeface="Calibri"/>
              </a:rPr>
              <a:t>Pratima Prasad</a:t>
            </a:r>
            <a:endParaRPr lang="en-US" dirty="0"/>
          </a:p>
          <a:p>
            <a:r>
              <a:rPr lang="en-US" sz="1600" dirty="0">
                <a:solidFill>
                  <a:srgbClr val="C00000"/>
                </a:solidFill>
              </a:rPr>
              <a:t>Stephanie Walker</a:t>
            </a:r>
            <a:endParaRPr lang="en-US" sz="1600" dirty="0">
              <a:solidFill>
                <a:srgbClr val="C00000"/>
              </a:solidFill>
              <a:ea typeface="Calibri"/>
              <a:cs typeface="Calibri"/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Adugna </a:t>
            </a:r>
            <a:r>
              <a:rPr lang="en-US" sz="1600" dirty="0" err="1">
                <a:solidFill>
                  <a:srgbClr val="C00000"/>
                </a:solidFill>
              </a:rPr>
              <a:t>Lemi</a:t>
            </a:r>
            <a:endParaRPr lang="en-US" sz="1600" dirty="0">
              <a:solidFill>
                <a:srgbClr val="C00000"/>
              </a:solidFill>
              <a:ea typeface="Calibri"/>
              <a:cs typeface="Calibri"/>
            </a:endParaRPr>
          </a:p>
          <a:p>
            <a:r>
              <a:rPr lang="en-US" sz="1600" dirty="0">
                <a:solidFill>
                  <a:srgbClr val="C00000"/>
                </a:solidFill>
              </a:rPr>
              <a:t>David Pantalone</a:t>
            </a:r>
            <a:endParaRPr lang="en-US" sz="1600" dirty="0">
              <a:solidFill>
                <a:srgbClr val="C00000"/>
              </a:solidFill>
              <a:ea typeface="Calibri"/>
              <a:cs typeface="Calibri"/>
            </a:endParaRPr>
          </a:p>
          <a:p>
            <a:r>
              <a:rPr lang="en-US" sz="1600" dirty="0">
                <a:solidFill>
                  <a:srgbClr val="C00000"/>
                </a:solidFill>
                <a:ea typeface="Calibri"/>
                <a:cs typeface="Calibri"/>
              </a:rPr>
              <a:t>Paul Mullane</a:t>
            </a:r>
          </a:p>
          <a:p>
            <a:r>
              <a:rPr lang="en-US" sz="1600" dirty="0">
                <a:solidFill>
                  <a:srgbClr val="C00000"/>
                </a:solidFill>
                <a:ea typeface="Calibri"/>
                <a:cs typeface="Calibri"/>
              </a:rPr>
              <a:t>Sophie Coddington</a:t>
            </a:r>
          </a:p>
          <a:p>
            <a:r>
              <a:rPr lang="en-US" sz="1600" dirty="0"/>
              <a:t>Tracy Barnard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/>
              <a:t>Fiona O’Connor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>
                <a:cs typeface="Calibri"/>
              </a:rPr>
              <a:t>Ebru </a:t>
            </a:r>
            <a:r>
              <a:rPr lang="en-US" sz="1600" dirty="0" err="1">
                <a:cs typeface="Calibri"/>
              </a:rPr>
              <a:t>Korbek-Erdogmus</a:t>
            </a:r>
            <a:endParaRPr lang="en-US" sz="1600" dirty="0">
              <a:cs typeface="Calibri"/>
            </a:endParaRPr>
          </a:p>
          <a:p>
            <a:r>
              <a:rPr lang="en-US" sz="1600" dirty="0">
                <a:cs typeface="Calibri"/>
              </a:rPr>
              <a:t>Ellen Douglas</a:t>
            </a:r>
          </a:p>
          <a:p>
            <a:endParaRPr lang="en-US" dirty="0"/>
          </a:p>
          <a:p>
            <a:r>
              <a:rPr lang="en-US" sz="1100" dirty="0">
                <a:solidFill>
                  <a:srgbClr val="C00000"/>
                </a:solidFill>
                <a:cs typeface="Calibri" panose="020F0502020204030204"/>
              </a:rPr>
              <a:t>Red - Bargaining Team</a:t>
            </a: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751D0F-16C1-5AE2-C4C0-4712414ED0F1}"/>
              </a:ext>
            </a:extLst>
          </p:cNvPr>
          <p:cNvSpPr txBox="1"/>
          <p:nvPr/>
        </p:nvSpPr>
        <p:spPr>
          <a:xfrm>
            <a:off x="4825639" y="2854074"/>
            <a:ext cx="2726690" cy="39395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ea typeface="Calibri"/>
                <a:cs typeface="Calibri"/>
              </a:rPr>
              <a:t>Mickey Gallagher (Chief)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dirty="0">
                <a:solidFill>
                  <a:srgbClr val="C00000"/>
                </a:solidFill>
              </a:rPr>
              <a:t>Shaun Curry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dirty="0">
                <a:solidFill>
                  <a:srgbClr val="C00000"/>
                </a:solidFill>
                <a:ea typeface="Calibri"/>
                <a:cs typeface="Calibri"/>
              </a:rPr>
              <a:t>Tim Dunn</a:t>
            </a:r>
          </a:p>
          <a:p>
            <a:r>
              <a:rPr lang="en-US" sz="1400" dirty="0">
                <a:solidFill>
                  <a:srgbClr val="C00000"/>
                </a:solidFill>
                <a:ea typeface="Calibri"/>
                <a:cs typeface="Calibri"/>
              </a:rPr>
              <a:t>Teresa Chiba</a:t>
            </a:r>
          </a:p>
          <a:p>
            <a:r>
              <a:rPr lang="en-US" sz="1400" dirty="0">
                <a:solidFill>
                  <a:srgbClr val="C00000"/>
                </a:solidFill>
                <a:ea typeface="Calibri"/>
                <a:cs typeface="Calibri"/>
              </a:rPr>
              <a:t>Jeanmarie Spinetti</a:t>
            </a:r>
          </a:p>
          <a:p>
            <a:r>
              <a:rPr lang="en-US" sz="1400" dirty="0">
                <a:solidFill>
                  <a:srgbClr val="C00000"/>
                </a:solidFill>
                <a:ea typeface="Calibri"/>
                <a:cs typeface="Calibri"/>
              </a:rPr>
              <a:t>Sophie Coddington</a:t>
            </a:r>
          </a:p>
          <a:p>
            <a:r>
              <a:rPr lang="en-US" sz="1400" dirty="0"/>
              <a:t>Mary Flaherty</a:t>
            </a:r>
            <a:endParaRPr lang="en-US" sz="1400">
              <a:ea typeface="Calibri" panose="020F0502020204030204"/>
              <a:cs typeface="Calibri" panose="020F0502020204030204"/>
            </a:endParaRPr>
          </a:p>
          <a:p>
            <a:r>
              <a:rPr lang="en-US" sz="1400" dirty="0">
                <a:ea typeface="Calibri" panose="020F0502020204030204"/>
                <a:cs typeface="Calibri" panose="020F0502020204030204"/>
              </a:rPr>
              <a:t>Shawn </a:t>
            </a:r>
            <a:r>
              <a:rPr lang="en-US" sz="1400" dirty="0" err="1">
                <a:ea typeface="Calibri" panose="020F0502020204030204"/>
                <a:cs typeface="Calibri" panose="020F0502020204030204"/>
              </a:rPr>
              <a:t>DeVeau</a:t>
            </a:r>
            <a:endParaRPr lang="en-US" sz="1400" dirty="0">
              <a:ea typeface="Calibri" panose="020F0502020204030204"/>
              <a:cs typeface="Calibri" panose="020F0502020204030204"/>
            </a:endParaRPr>
          </a:p>
          <a:p>
            <a:r>
              <a:rPr lang="en-US" sz="1400" dirty="0">
                <a:ea typeface="Calibri" panose="020F0502020204030204"/>
                <a:cs typeface="Calibri" panose="020F0502020204030204"/>
              </a:rPr>
              <a:t>Mike Metzger</a:t>
            </a:r>
          </a:p>
          <a:p>
            <a:r>
              <a:rPr lang="en-US" sz="1400" dirty="0">
                <a:ea typeface="Calibri" panose="020F0502020204030204"/>
                <a:cs typeface="Calibri" panose="020F0502020204030204"/>
              </a:rPr>
              <a:t>Samantha Regan</a:t>
            </a:r>
          </a:p>
          <a:p>
            <a:r>
              <a:rPr lang="en-US" sz="1400" dirty="0">
                <a:ea typeface="Calibri" panose="020F0502020204030204"/>
                <a:cs typeface="Calibri" panose="020F0502020204030204"/>
              </a:rPr>
              <a:t>Diann Simmons</a:t>
            </a:r>
          </a:p>
          <a:p>
            <a:r>
              <a:rPr lang="en-US" sz="1400" dirty="0">
                <a:ea typeface="Calibri" panose="020F0502020204030204"/>
                <a:cs typeface="Calibri" panose="020F0502020204030204"/>
              </a:rPr>
              <a:t>Mike Kerns</a:t>
            </a:r>
          </a:p>
          <a:p>
            <a:r>
              <a:rPr lang="en-US" sz="1400" dirty="0">
                <a:ea typeface="Calibri" panose="020F0502020204030204"/>
                <a:cs typeface="Calibri" panose="020F0502020204030204"/>
              </a:rPr>
              <a:t>Matt Meyers</a:t>
            </a:r>
          </a:p>
          <a:p>
            <a:r>
              <a:rPr lang="en-US" sz="1400" dirty="0">
                <a:ea typeface="Calibri" panose="020F0502020204030204"/>
                <a:cs typeface="Calibri" panose="020F0502020204030204"/>
              </a:rPr>
              <a:t>Susan D'Amato</a:t>
            </a:r>
            <a:endParaRPr lang="en-US" dirty="0"/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2AB56F-66B6-C1AE-5E0A-5AA80E8C21D0}"/>
              </a:ext>
            </a:extLst>
          </p:cNvPr>
          <p:cNvSpPr txBox="1"/>
          <p:nvPr/>
        </p:nvSpPr>
        <p:spPr>
          <a:xfrm>
            <a:off x="8281408" y="2849156"/>
            <a:ext cx="2889250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solidFill>
                  <a:srgbClr val="C00000"/>
                </a:solidFill>
                <a:ea typeface="Calibri"/>
                <a:cs typeface="Calibri"/>
              </a:rPr>
              <a:t>Sophie Coddington (Chief)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  <a:ea typeface="Calibri"/>
                <a:cs typeface="Calibri"/>
              </a:rPr>
              <a:t>Mickey Gallagher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Chief Lloyd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solidFill>
                  <a:srgbClr val="C00000"/>
                </a:solidFill>
                <a:ea typeface="Calibri"/>
                <a:cs typeface="Calibri"/>
              </a:rPr>
              <a:t>Ken Sprague</a:t>
            </a:r>
          </a:p>
          <a:p>
            <a:r>
              <a:rPr lang="en-US" dirty="0">
                <a:solidFill>
                  <a:srgbClr val="C00000"/>
                </a:solidFill>
                <a:ea typeface="Calibri"/>
                <a:cs typeface="Calibri"/>
              </a:rPr>
              <a:t>Sean De Veau</a:t>
            </a:r>
          </a:p>
          <a:p>
            <a:r>
              <a:rPr lang="en-US" dirty="0">
                <a:solidFill>
                  <a:srgbClr val="C00000"/>
                </a:solidFill>
                <a:ea typeface="Calibri"/>
                <a:cs typeface="Calibri"/>
              </a:rPr>
              <a:t>Mary Flaherty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Karen Ferrer-Muniz</a:t>
            </a: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A3400-0BA3-0C8C-27A0-F022F3C1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9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ea typeface="Calibri Light"/>
                <a:cs typeface="Calibri Light"/>
              </a:rPr>
              <a:t>Bargaining Priorities</a:t>
            </a:r>
            <a:br>
              <a:rPr lang="en-US" b="1" dirty="0">
                <a:ea typeface="Calibri Light"/>
                <a:cs typeface="Calibri Light"/>
              </a:rPr>
            </a:br>
            <a:r>
              <a:rPr lang="en-US" b="1" dirty="0">
                <a:ea typeface="Calibri Light"/>
                <a:cs typeface="Calibri Light"/>
              </a:rPr>
              <a:t>Common To All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FAF2-69D3-8DAB-6914-CB4E7C5C4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701"/>
            <a:ext cx="10515600" cy="532899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ea typeface="Calibri"/>
                <a:cs typeface="Calibri"/>
              </a:rPr>
              <a:t>Economic Parameters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Every 6 months increases – Commencing 1st Full Pay Period January 2025 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Steps - 3%/2% x 4 plus $200/Per FTE Pool   </a:t>
            </a:r>
            <a:endParaRPr lang="en-US">
              <a:ea typeface="Calibri"/>
              <a:cs typeface="Calibri"/>
            </a:endParaRP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No Steps 3.5%/2.25 x 4</a:t>
            </a:r>
          </a:p>
          <a:p>
            <a:r>
              <a:rPr lang="en-US" dirty="0">
                <a:ea typeface="Calibri"/>
                <a:cs typeface="Calibri"/>
              </a:rPr>
              <a:t>Remote Operations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Third prong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Open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Closed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u="sng" dirty="0">
                <a:ea typeface="Calibri"/>
                <a:cs typeface="Calibri"/>
              </a:rPr>
              <a:t>Remote Operations</a:t>
            </a:r>
          </a:p>
          <a:p>
            <a:r>
              <a:rPr lang="en-US" dirty="0">
                <a:ea typeface="Calibri"/>
                <a:cs typeface="Calibri"/>
              </a:rPr>
              <a:t>Non-Discrimination Language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Assure all qualifying classifications are referenced</a:t>
            </a:r>
          </a:p>
          <a:p>
            <a:r>
              <a:rPr lang="en-US" dirty="0">
                <a:ea typeface="Calibri"/>
                <a:cs typeface="Calibri"/>
              </a:rPr>
              <a:t>Election of Forum Language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Boilerplate language - Union must choose a single forum for a dispute</a:t>
            </a:r>
          </a:p>
          <a:p>
            <a:r>
              <a:rPr lang="en-US" dirty="0">
                <a:ea typeface="Calibri"/>
                <a:cs typeface="Calibri"/>
              </a:rPr>
              <a:t>Electronic Evals (PSU/CSU/Police)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No change to the respective forms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350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1312-3B65-DBC8-4295-14273AA94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Active Negotiations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A6FF8-59EB-FB09-465E-2DC14A832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587"/>
            <a:ext cx="10515600" cy="48976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/>
              <a:t>Academic Unions</a:t>
            </a:r>
            <a:endParaRPr lang="en-US" sz="4000">
              <a:cs typeface="Calibri"/>
            </a:endParaRPr>
          </a:p>
          <a:p>
            <a:pPr lvl="1"/>
            <a:r>
              <a:rPr lang="en-US" sz="3600" dirty="0"/>
              <a:t>FSU</a:t>
            </a:r>
            <a:endParaRPr lang="en-US" sz="3600">
              <a:cs typeface="Calibri"/>
            </a:endParaRPr>
          </a:p>
          <a:p>
            <a:pPr lvl="1"/>
            <a:r>
              <a:rPr lang="en-US" sz="3600" dirty="0"/>
              <a:t>GEO</a:t>
            </a:r>
            <a:endParaRPr lang="en-US" sz="3600">
              <a:cs typeface="Calibri"/>
            </a:endParaRPr>
          </a:p>
          <a:p>
            <a:r>
              <a:rPr lang="en-US" sz="4000" dirty="0"/>
              <a:t>Staff Unions</a:t>
            </a:r>
            <a:endParaRPr lang="en-US" sz="4000">
              <a:cs typeface="Calibri"/>
            </a:endParaRPr>
          </a:p>
          <a:p>
            <a:pPr lvl="1"/>
            <a:r>
              <a:rPr lang="en-US" sz="3600" dirty="0"/>
              <a:t>PSU</a:t>
            </a:r>
            <a:endParaRPr lang="en-US" sz="3600">
              <a:cs typeface="Calibri"/>
            </a:endParaRPr>
          </a:p>
          <a:p>
            <a:pPr lvl="1"/>
            <a:r>
              <a:rPr lang="en-US" sz="3600" dirty="0"/>
              <a:t>CSU</a:t>
            </a:r>
            <a:endParaRPr lang="en-US" sz="3600">
              <a:cs typeface="Calibri"/>
            </a:endParaRPr>
          </a:p>
          <a:p>
            <a:r>
              <a:rPr lang="en-US" sz="4000" dirty="0"/>
              <a:t>Police Unions</a:t>
            </a:r>
            <a:endParaRPr lang="en-US" sz="4000">
              <a:cs typeface="Calibri"/>
            </a:endParaRPr>
          </a:p>
          <a:p>
            <a:pPr lvl="1"/>
            <a:r>
              <a:rPr lang="en-US" sz="3600" dirty="0"/>
              <a:t>Teamsters</a:t>
            </a:r>
            <a:endParaRPr lang="en-US" sz="3600">
              <a:cs typeface="Calibri"/>
            </a:endParaRPr>
          </a:p>
          <a:p>
            <a:pPr marL="45720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856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80AA1-C5A7-78B8-483B-0ED4EA9FB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Academic Unions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A46E7-A8D8-F443-DEE4-A02CA3B51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21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FSU </a:t>
            </a:r>
            <a:endParaRPr lang="en-US" dirty="0"/>
          </a:p>
          <a:p>
            <a:pPr lvl="1"/>
            <a:r>
              <a:rPr lang="en-US" sz="2800" dirty="0"/>
              <a:t>2 sessions </a:t>
            </a:r>
            <a:endParaRPr lang="en-US" sz="2800" dirty="0">
              <a:cs typeface="Calibri" panose="020F0502020204030204"/>
            </a:endParaRPr>
          </a:p>
          <a:p>
            <a:pPr lvl="1"/>
            <a:r>
              <a:rPr lang="en-US" sz="2800" dirty="0"/>
              <a:t>Discussions have centered on the signed MOA on Ground Rules </a:t>
            </a:r>
            <a:endParaRPr lang="en-US" sz="2800" dirty="0">
              <a:cs typeface="Calibri" panose="020F0502020204030204"/>
            </a:endParaRPr>
          </a:p>
          <a:p>
            <a:r>
              <a:rPr lang="en-US" sz="3200" dirty="0"/>
              <a:t>GEO</a:t>
            </a:r>
            <a:endParaRPr lang="en-US" sz="3200" dirty="0">
              <a:cs typeface="Calibri"/>
            </a:endParaRPr>
          </a:p>
          <a:p>
            <a:pPr lvl="1"/>
            <a:r>
              <a:rPr lang="en-US" sz="2800" dirty="0"/>
              <a:t>9 Sessions </a:t>
            </a:r>
            <a:endParaRPr lang="en-US" sz="2800">
              <a:cs typeface="Calibri"/>
            </a:endParaRPr>
          </a:p>
          <a:p>
            <a:pPr lvl="1"/>
            <a:r>
              <a:rPr lang="en-US" sz="2800" dirty="0"/>
              <a:t>Collaborative Bargaining</a:t>
            </a:r>
            <a:endParaRPr lang="en-US" sz="2800">
              <a:cs typeface="Calibri"/>
            </a:endParaRPr>
          </a:p>
          <a:p>
            <a:pPr lvl="2"/>
            <a:r>
              <a:rPr lang="en-US" sz="2800" dirty="0"/>
              <a:t>Using a facilitator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/>
              <a:t>Ground rules reached 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/>
              <a:t>Identified substantive issues</a:t>
            </a:r>
            <a:endParaRPr lang="en-US" sz="2800" dirty="0">
              <a:cs typeface="Calibri"/>
            </a:endParaRPr>
          </a:p>
          <a:p>
            <a:pPr lvl="2"/>
            <a:r>
              <a:rPr lang="en-US" sz="2400" dirty="0">
                <a:cs typeface="Calibri"/>
              </a:rPr>
              <a:t>Engaging discussions on union release and discrimination language</a:t>
            </a:r>
          </a:p>
          <a:p>
            <a:pPr lvl="1"/>
            <a:endParaRPr lang="en-US" sz="2800" dirty="0">
              <a:cs typeface="Calibri"/>
            </a:endParaRPr>
          </a:p>
          <a:p>
            <a:pPr lvl="2"/>
            <a:endParaRPr lang="en-US" dirty="0">
              <a:cs typeface="Calibri" panose="020F0502020204030204"/>
            </a:endParaRPr>
          </a:p>
          <a:p>
            <a:pPr marL="914400" lvl="2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8764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5D654-BA28-1464-D450-79FCD7612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Staff Unions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88279-C186-592A-86BE-91AA39C6B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 dirty="0"/>
              <a:t>CSU</a:t>
            </a:r>
          </a:p>
          <a:p>
            <a:pPr lvl="1"/>
            <a:r>
              <a:rPr lang="en-US" sz="2800" dirty="0"/>
              <a:t>No formal sessions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/>
              <a:t>Have begun informal discussions on economics as it relates to their Classification Committee </a:t>
            </a:r>
            <a:endParaRPr lang="en-US" sz="2800" dirty="0">
              <a:cs typeface="Calibri"/>
            </a:endParaRPr>
          </a:p>
          <a:p>
            <a:r>
              <a:rPr lang="en-US" sz="3200" dirty="0"/>
              <a:t>PSU</a:t>
            </a:r>
            <a:endParaRPr lang="en-US" sz="3200" dirty="0">
              <a:cs typeface="Calibri"/>
            </a:endParaRPr>
          </a:p>
          <a:p>
            <a:pPr lvl="1"/>
            <a:r>
              <a:rPr lang="en-US" sz="2800" dirty="0"/>
              <a:t>3 sessions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>
                <a:cs typeface="Calibri"/>
              </a:rPr>
              <a:t>Parties engaged in dispute over employee obligation to secure release time to watch bargaining</a:t>
            </a:r>
          </a:p>
          <a:p>
            <a:pPr lvl="1"/>
            <a:r>
              <a:rPr lang="en-US" sz="2800" dirty="0"/>
              <a:t>PSU have begun presenting proposals over multiple sessions </a:t>
            </a:r>
            <a:endParaRPr lang="en-US" sz="2800" dirty="0">
              <a:cs typeface="Calibri"/>
            </a:endParaRPr>
          </a:p>
          <a:p>
            <a:pPr lvl="2"/>
            <a:r>
              <a:rPr lang="en-US" sz="2400" dirty="0"/>
              <a:t>So far, we’ve heard a proposal on the Sick Leave Bank 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0360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2F048-E12A-E50E-7D6E-86AE06BED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Police Unions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C2E5-A4A1-A00D-28EC-448FFFB9D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Teamsters</a:t>
            </a:r>
          </a:p>
          <a:p>
            <a:pPr lvl="1"/>
            <a:r>
              <a:rPr lang="en-US" sz="2800" dirty="0"/>
              <a:t>2 sessions 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/>
              <a:t>Very close to reaching a deal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/>
              <a:t>Topics of Discussion:</a:t>
            </a:r>
            <a:endParaRPr lang="en-US" sz="2800" dirty="0">
              <a:cs typeface="Calibri"/>
            </a:endParaRPr>
          </a:p>
          <a:p>
            <a:pPr lvl="2"/>
            <a:r>
              <a:rPr lang="en-US" sz="2400" dirty="0"/>
              <a:t>Electronic Evaluations</a:t>
            </a:r>
          </a:p>
          <a:p>
            <a:pPr lvl="2"/>
            <a:r>
              <a:rPr lang="en-US" sz="2400" dirty="0"/>
              <a:t>Allocation of $200 pool funds </a:t>
            </a:r>
            <a:endParaRPr lang="en-US" sz="2400" dirty="0">
              <a:cs typeface="Calibri"/>
            </a:endParaRPr>
          </a:p>
          <a:p>
            <a:pPr lvl="2"/>
            <a:r>
              <a:rPr lang="en-US" sz="2400" dirty="0"/>
              <a:t>Stipends for additional duties (Detective, EMT, etc.)</a:t>
            </a:r>
            <a:endParaRPr lang="en-US" sz="2400" dirty="0">
              <a:cs typeface="Calibri"/>
            </a:endParaRPr>
          </a:p>
          <a:p>
            <a:pPr lvl="2"/>
            <a:r>
              <a:rPr lang="en-US" sz="2400" dirty="0"/>
              <a:t>Shift Differential </a:t>
            </a:r>
            <a:endParaRPr lang="en-US" sz="2400" dirty="0">
              <a:cs typeface="Calibri"/>
            </a:endParaRPr>
          </a:p>
          <a:p>
            <a:pPr lvl="2"/>
            <a:r>
              <a:rPr lang="en-US" sz="2400" dirty="0"/>
              <a:t>Transportation</a:t>
            </a:r>
            <a:endParaRPr lang="en-US" sz="2400" dirty="0">
              <a:cs typeface="Calibri"/>
            </a:endParaRPr>
          </a:p>
          <a:p>
            <a:pPr marL="914400" lvl="2" indent="0">
              <a:buNone/>
            </a:pPr>
            <a:endParaRPr lang="en-US" sz="2400" dirty="0">
              <a:cs typeface="Calibri"/>
            </a:endParaRPr>
          </a:p>
          <a:p>
            <a:pPr marL="914400" lvl="2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37739142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B4CAAFA20B174C9D092CEDE2B75F72" ma:contentTypeVersion="19" ma:contentTypeDescription="Create a new document." ma:contentTypeScope="" ma:versionID="50cfcd3360f04827fed98f9209a86347">
  <xsd:schema xmlns:xsd="http://www.w3.org/2001/XMLSchema" xmlns:xs="http://www.w3.org/2001/XMLSchema" xmlns:p="http://schemas.microsoft.com/office/2006/metadata/properties" xmlns:ns1="http://schemas.microsoft.com/sharepoint/v3" xmlns:ns2="13a59ec9-72ae-4468-8b69-a6fc079d6534" xmlns:ns3="f6e3e907-bc34-45f2-9bd0-9583dc1f18f1" targetNamespace="http://schemas.microsoft.com/office/2006/metadata/properties" ma:root="true" ma:fieldsID="46b79bf550a7fdc90112792ceb966ee5" ns1:_="" ns2:_="" ns3:_="">
    <xsd:import namespace="http://schemas.microsoft.com/sharepoint/v3"/>
    <xsd:import namespace="13a59ec9-72ae-4468-8b69-a6fc079d6534"/>
    <xsd:import namespace="f6e3e907-bc34-45f2-9bd0-9583dc1f18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59ec9-72ae-4468-8b69-a6fc079d6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b1ab42-7277-4699-bffd-c4f8fd762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3e907-bc34-45f2-9bd0-9583dc1f18f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4964832-bc18-42a7-bfab-f3f523e046bb}" ma:internalName="TaxCatchAll" ma:showField="CatchAllData" ma:web="f6e3e907-bc34-45f2-9bd0-9583dc1f1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13a59ec9-72ae-4468-8b69-a6fc079d6534">
      <Terms xmlns="http://schemas.microsoft.com/office/infopath/2007/PartnerControls"/>
    </lcf76f155ced4ddcb4097134ff3c332f>
    <TaxCatchAll xmlns="f6e3e907-bc34-45f2-9bd0-9583dc1f18f1" xsi:nil="true"/>
    <_ip_UnifiedCompliancePolicyProperties xmlns="http://schemas.microsoft.com/sharepoint/v3" xsi:nil="true"/>
    <SharedWithUsers xmlns="f6e3e907-bc34-45f2-9bd0-9583dc1f18f1">
      <UserInfo>
        <DisplayName>Benjamin G Trachman</DisplayName>
        <AccountId>9</AccountId>
        <AccountType/>
      </UserInfo>
      <UserInfo>
        <DisplayName>Sophie K Coddington</DisplayName>
        <AccountId>50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9536A5-84C7-403A-B58A-3DBC59BA813C}">
  <ds:schemaRefs>
    <ds:schemaRef ds:uri="13a59ec9-72ae-4468-8b69-a6fc079d6534"/>
    <ds:schemaRef ds:uri="f6e3e907-bc34-45f2-9bd0-9583dc1f18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A7B494C-77A3-4CC6-8C44-7F0B1DB3A268}">
  <ds:schemaRefs>
    <ds:schemaRef ds:uri="13a59ec9-72ae-4468-8b69-a6fc079d6534"/>
    <ds:schemaRef ds:uri="f6e3e907-bc34-45f2-9bd0-9583dc1f18f1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EBC1DCD-2257-41B6-B860-7D7C3B6F24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702</Words>
  <Application>Microsoft Office PowerPoint</Application>
  <PresentationFormat>Widescreen</PresentationFormat>
  <Paragraphs>174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3_Custom Design</vt:lpstr>
      <vt:lpstr>Administration Negotiation Committee Updates</vt:lpstr>
      <vt:lpstr>Agenda</vt:lpstr>
      <vt:lpstr>UMASS BOSTON SUCCESSOR BARGAINING  </vt:lpstr>
      <vt:lpstr>ADMINISTRATION FACULTY &amp; STAFF LIAISON NEGOTIATION COMMITTEES </vt:lpstr>
      <vt:lpstr>Bargaining Priorities Common To All Units</vt:lpstr>
      <vt:lpstr>Active Negotiations</vt:lpstr>
      <vt:lpstr>Academic Unions</vt:lpstr>
      <vt:lpstr>Staff Unions</vt:lpstr>
      <vt:lpstr>Police Unions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SUCCESSOR BARGAINING (… again) 2024-2027 COLLECTIVE BARGAINING AGREEMENTS</dc:title>
  <dc:creator>Michelle A Gallagher</dc:creator>
  <cp:lastModifiedBy>Sophie K Coddington</cp:lastModifiedBy>
  <cp:revision>309</cp:revision>
  <dcterms:created xsi:type="dcterms:W3CDTF">2023-12-02T13:47:59Z</dcterms:created>
  <dcterms:modified xsi:type="dcterms:W3CDTF">2024-07-25T15:11:06Z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0x01010022B4CAAFA20B174C9D092CEDE2B75F72</vt:lpwstr>
  </property>
  <property fmtid="{D5CDD505-2E9C-101B-9397-08002B2CF9AE}" pid="3" name="MediaServiceImageTags">
    <vt:lpwstr/>
  </property>
</Properties>
</file>